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0" r:id="rId28"/>
  </p:sldIdLst>
  <p:sldSz cx="10083800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3094D09-1AAF-483A-B075-7DCAAF9E5DE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833A252-15B1-4F4B-9350-DE3A432ADDA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412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68A474-39C6-4EDC-860F-A7C91A20E8D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228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4056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228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4056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033A8EC-8443-4303-BE2F-2E2072A64DB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9E3F204-C2FB-4D43-A5D5-6FE1B8DF0BA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48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506DE2B-5C7B-40F6-A8F1-3EF949A83D9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48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94EDC97-DCCF-46D2-861D-31FC032600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E8798D-97BF-4A69-B534-BB33374A7DE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5C1C173-8876-41E9-A73A-0D520BF436A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360" y="226800"/>
            <a:ext cx="907524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3A8E6C1-94EC-407E-A960-6DC4FDE390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DFDCD13-9A85-4132-8597-4D7B6531CB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48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6750F79-7893-4919-B996-B22BC2E618F9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412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F97905E-9512-4321-959F-359B975980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FEA72B5-D64B-460B-B2FD-BCE178F5A57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F2718BC-720B-446B-9C33-31CEB0E7D22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412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306FE77-C743-4365-8621-639CD19554B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228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4056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228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4056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725B666-C740-4C28-BE2C-BF5A127F084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B477563-D706-4E53-A7A0-EAFED3E3096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48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E93908A-5A97-4075-BEEE-F9937DB341E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48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E4034C7-C767-45C3-AFF2-DF5DEE653B5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5D5E4C9-2B4F-4530-B4D7-2849DF0C9B1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EB463C9-0553-4FEC-95CB-1E53306C9C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48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0616229-22D0-4500-8DF8-DE3834CB2AC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360" y="226800"/>
            <a:ext cx="907524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E776694-FF0D-496E-9E46-7D8DD1C7CDF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4B8E97E-452A-474F-B73D-63C325021E2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412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70E819A-9FC8-4903-A00E-AD04FD1251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1FC2113-4728-4AF2-AC5B-954D04FE174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9D50B95-42F2-4B50-B1C6-440DAD934A3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412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580ED27-E415-4C2C-9073-D5B5571035D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228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4056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228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4056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650928D-1426-41AC-B720-062FF5FA6E6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C2E7517-95EB-4EC2-97BB-6B10F2E46E3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48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AA4B6FE-1868-4E89-90FB-1CA8B3C686D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48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D9ABAD2-AB4C-4A77-8287-C6D2DF7E385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1D34F0D-675C-4592-8F2D-B70D8A4C6A8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9193ED6-1DBD-4612-A73B-FEB2E7334E4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1E1E062-0052-47EC-B40D-2D35DE4F7DD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360" y="226800"/>
            <a:ext cx="907524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E2188E-50D1-40BA-B206-EE09AE96FB8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765CC9-61B7-4BD9-B20E-4B7701C75D1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412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EA3D82D-4EE9-416D-A698-D2D5C4BF85F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A2DF9F-BFBF-4F88-8BB6-6696EB6E399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B1C8497-D54D-4BF7-BFB3-EC3C7426B4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412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688CD7F-26A2-49F5-8B2A-00A24A17AF5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228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40560" y="132660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228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40560" y="3044520"/>
            <a:ext cx="29217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0DA61CC-9215-4A49-801C-FB79576B788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78CE8E8-5CB1-47E6-B293-B4E3A154BA2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360" y="226800"/>
            <a:ext cx="907524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F136F55-FBBF-43E2-8E57-EB254F0BCA2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B95AEFB-0C49-443A-B31F-0FF455F238B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4120" y="304452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05C73DF-6C5F-4CB7-9694-07CA26AE46D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4120" y="1326600"/>
            <a:ext cx="442836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488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5F8CB8C-572E-4D7B-A530-887DAC632B6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840" y="805320"/>
            <a:ext cx="8863920" cy="134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3428640" y="5273640"/>
            <a:ext cx="322632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2"/>
          </p:nvPr>
        </p:nvSpPr>
        <p:spPr>
          <a:xfrm>
            <a:off x="504360" y="5273640"/>
            <a:ext cx="231876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800" b="0" strike="noStrike" spc="-1">
                <a:solidFill>
                  <a:srgbClr val="B2B2B2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B2B2B2"/>
                </a:solidFill>
                <a:latin typeface="Calibri"/>
              </a:rPr>
              <a:t>&lt;дата/время&gt;</a:t>
            </a:r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7260480" y="5273640"/>
            <a:ext cx="231876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ru-RU" sz="1800" b="0" strike="noStrike" spc="-1">
                <a:solidFill>
                  <a:srgbClr val="B2B2B2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F7A463B-8EC7-43EA-9252-09B68BD5CB5D}" type="slidenum">
              <a:rPr lang="ru-RU" sz="1800" b="0" strike="noStrike" spc="-1">
                <a:solidFill>
                  <a:srgbClr val="B2B2B2"/>
                </a:solidFill>
                <a:latin typeface="Calibri"/>
              </a:rPr>
              <a:t>‹#›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48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360" y="1304280"/>
            <a:ext cx="9075240" cy="3742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3428640" y="5273640"/>
            <a:ext cx="322632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5"/>
          </p:nvPr>
        </p:nvSpPr>
        <p:spPr>
          <a:xfrm>
            <a:off x="504360" y="5273640"/>
            <a:ext cx="231876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800" b="0" strike="noStrike" spc="-1">
                <a:solidFill>
                  <a:srgbClr val="B2B2B2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B2B2B2"/>
                </a:solidFill>
                <a:latin typeface="Calibri"/>
              </a:rPr>
              <a:t>&lt;дата/время&gt;</a:t>
            </a:r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7260480" y="5273640"/>
            <a:ext cx="231876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ru-RU" sz="1800" b="0" strike="noStrike" spc="-1">
                <a:solidFill>
                  <a:srgbClr val="B2B2B2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4436C19-9154-4BD2-A95E-4B7200C79385}" type="slidenum">
              <a:rPr lang="ru-RU" sz="1800" b="0" strike="noStrike" spc="-1">
                <a:solidFill>
                  <a:srgbClr val="B2B2B2"/>
                </a:solidFill>
                <a:latin typeface="Calibri"/>
              </a:rPr>
              <a:t>‹#›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3428640" y="5273640"/>
            <a:ext cx="322632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dt" idx="8"/>
          </p:nvPr>
        </p:nvSpPr>
        <p:spPr>
          <a:xfrm>
            <a:off x="504360" y="5273640"/>
            <a:ext cx="231876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800" b="0" strike="noStrike" spc="-1">
                <a:solidFill>
                  <a:srgbClr val="B2B2B2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B2B2B2"/>
                </a:solidFill>
                <a:latin typeface="Calibri"/>
              </a:rPr>
              <a:t>&lt;дата/время&gt;</a:t>
            </a:r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 idx="9"/>
          </p:nvPr>
        </p:nvSpPr>
        <p:spPr>
          <a:xfrm>
            <a:off x="7260480" y="5273640"/>
            <a:ext cx="231876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ru-RU" sz="1800" b="0" strike="noStrike" spc="-1">
                <a:solidFill>
                  <a:srgbClr val="B2B2B2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5D67F49-A856-40FE-B070-2617D3C87A85}" type="slidenum">
              <a:rPr lang="ru-RU" sz="1800" b="0" strike="noStrike" spc="-1">
                <a:solidFill>
                  <a:srgbClr val="B2B2B2"/>
                </a:solidFill>
                <a:latin typeface="Calibri"/>
              </a:rPr>
              <a:t>‹#›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48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ftr" idx="10"/>
          </p:nvPr>
        </p:nvSpPr>
        <p:spPr>
          <a:xfrm>
            <a:off x="3428640" y="5273640"/>
            <a:ext cx="322632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dt" idx="11"/>
          </p:nvPr>
        </p:nvSpPr>
        <p:spPr>
          <a:xfrm>
            <a:off x="504360" y="5273640"/>
            <a:ext cx="231876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800" b="0" strike="noStrike" spc="-1">
                <a:solidFill>
                  <a:srgbClr val="B2B2B2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B2B2B2"/>
                </a:solidFill>
                <a:latin typeface="Calibri"/>
              </a:rPr>
              <a:t>&lt;дата/время&gt;</a:t>
            </a:r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2"/>
          </p:nvPr>
        </p:nvSpPr>
        <p:spPr>
          <a:xfrm>
            <a:off x="7260480" y="5273640"/>
            <a:ext cx="2318760" cy="2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lang="ru-RU" sz="1800" b="0" strike="noStrike" spc="-1">
                <a:solidFill>
                  <a:srgbClr val="B2B2B2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C6E2AA7-678C-4AC4-B4B1-EAAB22D88DE2}" type="slidenum">
              <a:rPr lang="ru-RU" sz="1800" b="0" strike="noStrike" spc="-1">
                <a:solidFill>
                  <a:srgbClr val="B2B2B2"/>
                </a:solidFill>
                <a:latin typeface="Calibri"/>
              </a:rPr>
              <a:t>‹#›</a:t>
            </a:fld>
            <a:endParaRPr lang="ru-RU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488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488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&#1041;&#1072;&#1085;&#1082;_&#1042;&#1058;&#1041;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-980702" y="349828"/>
            <a:ext cx="9473760" cy="1321560"/>
          </a:xfrm>
          <a:prstGeom prst="rect">
            <a:avLst/>
          </a:prstGeom>
          <a:noFill/>
          <a:ln w="0">
            <a:noFill/>
          </a:ln>
        </p:spPr>
        <p:txBody>
          <a:bodyPr lIns="0" tIns="71280" rIns="0" bIns="0" anchor="t">
            <a:noAutofit/>
          </a:bodyPr>
          <a:lstStyle/>
          <a:p>
            <a:pPr marL="2616120" indent="0" algn="ctr">
              <a:lnSpc>
                <a:spcPts val="4921"/>
              </a:lnSpc>
              <a:spcBef>
                <a:spcPts val="561"/>
              </a:spcBef>
              <a:buNone/>
              <a:tabLst>
                <a:tab pos="0" algn="l"/>
              </a:tabLst>
            </a:pPr>
            <a:r>
              <a:rPr lang="ru-RU" sz="3200" b="0" strike="noStrike" spc="-26" dirty="0">
                <a:solidFill>
                  <a:srgbClr val="000000"/>
                </a:solidFill>
                <a:latin typeface="Microsoft Sans Serif"/>
              </a:rPr>
              <a:t>Этапы</a:t>
            </a:r>
            <a:r>
              <a:rPr lang="ru-RU" sz="3200" b="0" strike="noStrike" spc="3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3200" b="0" strike="noStrike" spc="-66" dirty="0">
                <a:solidFill>
                  <a:srgbClr val="000000"/>
                </a:solidFill>
                <a:latin typeface="Microsoft Sans Serif"/>
              </a:rPr>
              <a:t>разработки</a:t>
            </a:r>
            <a:r>
              <a:rPr lang="ru-RU" sz="3200" b="0" strike="noStrike" spc="3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3200" b="0" strike="noStrike" spc="-55" dirty="0">
                <a:solidFill>
                  <a:srgbClr val="000000"/>
                </a:solidFill>
                <a:latin typeface="Microsoft Sans Serif"/>
              </a:rPr>
              <a:t>программного </a:t>
            </a:r>
            <a:r>
              <a:rPr lang="ru-RU" sz="3200" b="0" strike="noStrike" spc="-1152" dirty="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3200" b="0" strike="noStrike" spc="-35" dirty="0">
                <a:solidFill>
                  <a:srgbClr val="000000"/>
                </a:solidFill>
                <a:latin typeface="Microsoft Sans Serif"/>
              </a:rPr>
              <a:t>обеспечения.</a:t>
            </a:r>
            <a:br>
              <a:rPr sz="3200" dirty="0"/>
            </a:br>
            <a:r>
              <a:rPr lang="ru-RU" sz="3200" b="0" strike="noStrike" spc="-35" dirty="0">
                <a:solidFill>
                  <a:srgbClr val="000000"/>
                </a:solidFill>
                <a:latin typeface="Microsoft Sans Serif"/>
              </a:rPr>
              <a:t>Методология банка ВТБ.</a:t>
            </a:r>
            <a:endParaRPr lang="ru-RU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object 3"/>
          <p:cNvSpPr/>
          <p:nvPr/>
        </p:nvSpPr>
        <p:spPr>
          <a:xfrm>
            <a:off x="4541680" y="2835275"/>
            <a:ext cx="1000440" cy="31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ru-RU" sz="2000" b="0" strike="noStrike" spc="-26" dirty="0">
                <a:solidFill>
                  <a:srgbClr val="000000"/>
                </a:solidFill>
                <a:latin typeface="Microsoft Sans Serif"/>
              </a:rPr>
              <a:t>Доклад</a:t>
            </a:r>
            <a:r>
              <a:rPr lang="ru-RU" sz="2000" b="0" strike="noStrike" spc="-32" dirty="0">
                <a:solidFill>
                  <a:srgbClr val="000000"/>
                </a:solidFill>
                <a:latin typeface="Microsoft Sans Serif"/>
              </a:rPr>
              <a:t> 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66" name="TextBox 3"/>
          <p:cNvSpPr/>
          <p:nvPr/>
        </p:nvSpPr>
        <p:spPr>
          <a:xfrm>
            <a:off x="6544800" y="4740120"/>
            <a:ext cx="355356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Подготовил: студент группы БПИ-236 Алексеев Дмитрий</a:t>
            </a:r>
            <a:endParaRPr lang="ru-RU" sz="11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67" name="TextBox 4"/>
          <p:cNvSpPr/>
          <p:nvPr/>
        </p:nvSpPr>
        <p:spPr>
          <a:xfrm>
            <a:off x="7955280" y="4989240"/>
            <a:ext cx="208620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100" b="0" strike="noStrike" spc="-1">
                <a:solidFill>
                  <a:srgbClr val="000000"/>
                </a:solidFill>
                <a:latin typeface="Calibri"/>
              </a:rPr>
              <a:t>Преподаватель: Старичков Н.Ю.</a:t>
            </a:r>
            <a:endParaRPr lang="ru-RU" sz="1100" b="0" strike="noStrike" spc="-1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object 2"/>
          <p:cNvSpPr/>
          <p:nvPr/>
        </p:nvSpPr>
        <p:spPr>
          <a:xfrm>
            <a:off x="817200" y="180000"/>
            <a:ext cx="3502800" cy="2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86">
                <a:solidFill>
                  <a:srgbClr val="000000"/>
                </a:solidFill>
                <a:latin typeface="Microsoft Sans Serif"/>
              </a:rPr>
              <a:t>Р</a:t>
            </a:r>
            <a:r>
              <a:rPr lang="ru-RU" sz="1600" b="0" strike="noStrike" spc="-41">
                <a:solidFill>
                  <a:srgbClr val="000000"/>
                </a:solidFill>
                <a:latin typeface="Microsoft Sans Serif"/>
              </a:rPr>
              <a:t>о</a:t>
            </a:r>
            <a:r>
              <a:rPr lang="ru-RU" sz="1600" b="0" strike="noStrike" spc="9">
                <a:solidFill>
                  <a:srgbClr val="000000"/>
                </a:solidFill>
                <a:latin typeface="Microsoft Sans Serif"/>
              </a:rPr>
              <a:t>л</a:t>
            </a:r>
            <a:r>
              <a:rPr lang="ru-RU" sz="1600" b="0" strike="noStrike" spc="-7">
                <a:solidFill>
                  <a:srgbClr val="000000"/>
                </a:solidFill>
                <a:latin typeface="Microsoft Sans Serif"/>
              </a:rPr>
              <a:t>и стрима и команды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C51862-D0DA-280F-7422-0E78E6BB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38" y="732429"/>
            <a:ext cx="8553429" cy="44870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object 2"/>
          <p:cNvSpPr/>
          <p:nvPr/>
        </p:nvSpPr>
        <p:spPr>
          <a:xfrm>
            <a:off x="2354760" y="237600"/>
            <a:ext cx="1731240" cy="25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Принципы</a:t>
            </a:r>
            <a:r>
              <a:rPr lang="ru-RU" sz="1600" b="0" strike="noStrike" spc="-5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32">
                <a:solidFill>
                  <a:srgbClr val="000000"/>
                </a:solidFill>
                <a:latin typeface="Microsoft Sans Serif"/>
              </a:rPr>
              <a:t>команд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190" name="object 3"/>
          <p:cNvPicPr/>
          <p:nvPr/>
        </p:nvPicPr>
        <p:blipFill>
          <a:blip r:embed="rId2"/>
          <a:stretch/>
        </p:blipFill>
        <p:spPr>
          <a:xfrm>
            <a:off x="481680" y="951120"/>
            <a:ext cx="7173720" cy="4179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bject 2"/>
          <p:cNvSpPr/>
          <p:nvPr/>
        </p:nvSpPr>
        <p:spPr>
          <a:xfrm>
            <a:off x="591480" y="360000"/>
            <a:ext cx="6968520" cy="49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26">
                <a:solidFill>
                  <a:srgbClr val="000000"/>
                </a:solidFill>
                <a:latin typeface="Microsoft Sans Serif"/>
              </a:rPr>
              <a:t>Один работник может обладать многими навыками и и исполнять несколько командных и производственных ролей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192" name="object 3"/>
          <p:cNvPicPr/>
          <p:nvPr/>
        </p:nvPicPr>
        <p:blipFill>
          <a:blip r:embed="rId2"/>
          <a:stretch/>
        </p:blipFill>
        <p:spPr>
          <a:xfrm>
            <a:off x="578160" y="1222200"/>
            <a:ext cx="8688600" cy="3894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object 2"/>
          <p:cNvSpPr/>
          <p:nvPr/>
        </p:nvSpPr>
        <p:spPr>
          <a:xfrm>
            <a:off x="276840" y="237600"/>
            <a:ext cx="3503160" cy="2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86">
                <a:solidFill>
                  <a:srgbClr val="000000"/>
                </a:solidFill>
                <a:latin typeface="Microsoft Sans Serif"/>
              </a:rPr>
              <a:t>Производственные Р</a:t>
            </a:r>
            <a:r>
              <a:rPr lang="ru-RU" sz="1600" b="0" strike="noStrike" spc="-41">
                <a:solidFill>
                  <a:srgbClr val="000000"/>
                </a:solidFill>
                <a:latin typeface="Microsoft Sans Serif"/>
              </a:rPr>
              <a:t>о</a:t>
            </a:r>
            <a:r>
              <a:rPr lang="ru-RU" sz="1600" b="0" strike="noStrike" spc="9">
                <a:solidFill>
                  <a:srgbClr val="000000"/>
                </a:solidFill>
                <a:latin typeface="Microsoft Sans Serif"/>
              </a:rPr>
              <a:t>л</a:t>
            </a:r>
            <a:r>
              <a:rPr lang="ru-RU" sz="1600" b="0" strike="noStrike" spc="-7">
                <a:solidFill>
                  <a:srgbClr val="000000"/>
                </a:solidFill>
                <a:latin typeface="Microsoft Sans Serif"/>
              </a:rPr>
              <a:t>и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194" name="object 4"/>
          <p:cNvPicPr/>
          <p:nvPr/>
        </p:nvPicPr>
        <p:blipFill>
          <a:blip r:embed="rId2"/>
          <a:stretch/>
        </p:blipFill>
        <p:spPr>
          <a:xfrm>
            <a:off x="272160" y="1339200"/>
            <a:ext cx="2847600" cy="360432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8D0BBCF-BCBE-D400-B0B7-4B08EA9A4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37" y="558221"/>
            <a:ext cx="4804064" cy="45541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object 2"/>
          <p:cNvSpPr/>
          <p:nvPr/>
        </p:nvSpPr>
        <p:spPr>
          <a:xfrm>
            <a:off x="418680" y="237600"/>
            <a:ext cx="8617320" cy="2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26">
                <a:solidFill>
                  <a:srgbClr val="000000"/>
                </a:solidFill>
                <a:latin typeface="Microsoft Sans Serif"/>
              </a:rPr>
              <a:t>Артефакты</a:t>
            </a:r>
            <a:r>
              <a:rPr lang="ru-RU" sz="1600" b="0" strike="noStrike" spc="-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21">
                <a:solidFill>
                  <a:srgbClr val="000000"/>
                </a:solidFill>
                <a:latin typeface="Microsoft Sans Serif"/>
              </a:rPr>
              <a:t>производственного</a:t>
            </a:r>
            <a:r>
              <a:rPr lang="ru-RU" sz="1600" b="0" strike="noStrike" spc="-12">
                <a:solidFill>
                  <a:srgbClr val="000000"/>
                </a:solidFill>
                <a:latin typeface="Microsoft Sans Serif"/>
              </a:rPr>
              <a:t> процесса и механизм работы с ними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197" name="object 3"/>
          <p:cNvPicPr/>
          <p:nvPr/>
        </p:nvPicPr>
        <p:blipFill>
          <a:blip r:embed="rId2"/>
          <a:stretch/>
        </p:blipFill>
        <p:spPr>
          <a:xfrm>
            <a:off x="720000" y="678240"/>
            <a:ext cx="6474600" cy="436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object 2"/>
          <p:cNvSpPr/>
          <p:nvPr/>
        </p:nvSpPr>
        <p:spPr>
          <a:xfrm>
            <a:off x="453240" y="237600"/>
            <a:ext cx="5162760" cy="2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21">
                <a:solidFill>
                  <a:srgbClr val="000000"/>
                </a:solidFill>
                <a:latin typeface="Microsoft Sans Serif"/>
              </a:rPr>
              <a:t>Содержание</a:t>
            </a:r>
            <a:r>
              <a:rPr lang="ru-RU" sz="1600" b="0" strike="noStrike" spc="-4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26">
                <a:solidFill>
                  <a:srgbClr val="000000"/>
                </a:solidFill>
                <a:latin typeface="Microsoft Sans Serif"/>
              </a:rPr>
              <a:t>артефактов и принципы согласования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199" name="object 3"/>
          <p:cNvPicPr/>
          <p:nvPr/>
        </p:nvPicPr>
        <p:blipFill>
          <a:blip r:embed="rId2"/>
          <a:stretch/>
        </p:blipFill>
        <p:spPr>
          <a:xfrm>
            <a:off x="3312000" y="1285200"/>
            <a:ext cx="6190560" cy="3178080"/>
          </a:xfrm>
          <a:prstGeom prst="rect">
            <a:avLst/>
          </a:prstGeom>
          <a:ln w="0">
            <a:noFill/>
          </a:ln>
        </p:spPr>
      </p:pic>
      <p:pic>
        <p:nvPicPr>
          <p:cNvPr id="200" name="object 4"/>
          <p:cNvPicPr/>
          <p:nvPr/>
        </p:nvPicPr>
        <p:blipFill>
          <a:blip r:embed="rId3"/>
          <a:stretch/>
        </p:blipFill>
        <p:spPr>
          <a:xfrm>
            <a:off x="264240" y="1226520"/>
            <a:ext cx="2615760" cy="3420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bject 2"/>
          <p:cNvSpPr/>
          <p:nvPr/>
        </p:nvSpPr>
        <p:spPr>
          <a:xfrm>
            <a:off x="2355840" y="237600"/>
            <a:ext cx="2144160" cy="2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Бэклог</a:t>
            </a:r>
            <a:r>
              <a:rPr lang="ru-RU" sz="1600" b="0" strike="noStrike" spc="-2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7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ru-RU" sz="1600" b="0" strike="noStrike" spc="-26">
                <a:solidFill>
                  <a:srgbClr val="000000"/>
                </a:solidFill>
                <a:latin typeface="Microsoft Sans Serif"/>
              </a:rPr>
              <a:t> его </a:t>
            </a:r>
            <a:r>
              <a:rPr lang="ru-RU" sz="1600" b="0" strike="noStrike" spc="-12">
                <a:solidFill>
                  <a:srgbClr val="000000"/>
                </a:solidFill>
                <a:latin typeface="Microsoft Sans Serif"/>
              </a:rPr>
              <a:t>свойства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202" name="object 4"/>
          <p:cNvPicPr/>
          <p:nvPr/>
        </p:nvPicPr>
        <p:blipFill>
          <a:blip r:embed="rId2"/>
          <a:stretch/>
        </p:blipFill>
        <p:spPr>
          <a:xfrm>
            <a:off x="1800000" y="995760"/>
            <a:ext cx="7188480" cy="624240"/>
          </a:xfrm>
          <a:prstGeom prst="rect">
            <a:avLst/>
          </a:prstGeom>
          <a:ln w="0">
            <a:noFill/>
          </a:ln>
        </p:spPr>
      </p:pic>
      <p:pic>
        <p:nvPicPr>
          <p:cNvPr id="204" name="Рисунок 203"/>
          <p:cNvPicPr/>
          <p:nvPr/>
        </p:nvPicPr>
        <p:blipFill>
          <a:blip r:embed="rId3"/>
          <a:stretch/>
        </p:blipFill>
        <p:spPr>
          <a:xfrm>
            <a:off x="7812000" y="4723920"/>
            <a:ext cx="1440360" cy="767520"/>
          </a:xfrm>
          <a:prstGeom prst="rect">
            <a:avLst/>
          </a:prstGeom>
          <a:ln w="0">
            <a:noFill/>
          </a:ln>
        </p:spPr>
      </p:pic>
      <p:pic>
        <p:nvPicPr>
          <p:cNvPr id="205" name="Рисунок 204"/>
          <p:cNvPicPr/>
          <p:nvPr/>
        </p:nvPicPr>
        <p:blipFill>
          <a:blip r:embed="rId4"/>
          <a:stretch/>
        </p:blipFill>
        <p:spPr>
          <a:xfrm>
            <a:off x="1008000" y="972000"/>
            <a:ext cx="763560" cy="725400"/>
          </a:xfrm>
          <a:prstGeom prst="rect">
            <a:avLst/>
          </a:prstGeom>
          <a:ln w="0">
            <a:noFill/>
          </a:ln>
        </p:spPr>
      </p:pic>
      <p:sp>
        <p:nvSpPr>
          <p:cNvPr id="206" name="TextBox 205"/>
          <p:cNvSpPr txBox="1"/>
          <p:nvPr/>
        </p:nvSpPr>
        <p:spPr>
          <a:xfrm rot="21597600">
            <a:off x="861730" y="5213745"/>
            <a:ext cx="6120000" cy="1114200"/>
          </a:xfrm>
          <a:prstGeom prst="rect">
            <a:avLst/>
          </a:prstGeom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 dirty="0" err="1">
                <a:solidFill>
                  <a:srgbClr val="000000"/>
                </a:solidFill>
                <a:latin typeface="XO Oriel"/>
              </a:rPr>
              <a:t>Бэклог</a:t>
            </a:r>
            <a:r>
              <a:rPr lang="ru-RU" sz="1800" b="0" strike="noStrike" spc="-1" dirty="0">
                <a:solidFill>
                  <a:srgbClr val="000000"/>
                </a:solidFill>
                <a:latin typeface="XO Oriel"/>
              </a:rPr>
              <a:t> DEEP - 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XO Oriel"/>
              </a:rPr>
              <a:t>detailed</a:t>
            </a:r>
            <a:r>
              <a:rPr lang="ru-RU" sz="1800" b="0" strike="noStrike" spc="-1" dirty="0">
                <a:solidFill>
                  <a:srgbClr val="000000"/>
                </a:solidFill>
                <a:latin typeface="XO Oriel"/>
              </a:rPr>
              <a:t>/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XO Oriel"/>
              </a:rPr>
              <a:t>estimated</a:t>
            </a:r>
            <a:r>
              <a:rPr lang="ru-RU" sz="1800" b="0" strike="noStrike" spc="-1" dirty="0">
                <a:solidFill>
                  <a:srgbClr val="000000"/>
                </a:solidFill>
                <a:latin typeface="XO Oriel"/>
              </a:rPr>
              <a:t>/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XO Oriel"/>
              </a:rPr>
              <a:t>emergent</a:t>
            </a:r>
            <a:r>
              <a:rPr lang="ru-RU" sz="1800" b="0" strike="noStrike" spc="-1" dirty="0">
                <a:solidFill>
                  <a:srgbClr val="000000"/>
                </a:solidFill>
                <a:latin typeface="XO Oriel"/>
              </a:rPr>
              <a:t>/</a:t>
            </a:r>
            <a:r>
              <a:rPr lang="ru-RU" sz="1800" b="0" strike="noStrike" spc="-1" dirty="0" err="1">
                <a:solidFill>
                  <a:srgbClr val="000000"/>
                </a:solidFill>
                <a:latin typeface="XO Oriel"/>
              </a:rPr>
              <a:t>priortized</a:t>
            </a:r>
            <a:endParaRPr lang="ru-RU" sz="1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807A3ED-3E6E-CAF2-59DE-F3FE014D4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729" y="1688781"/>
            <a:ext cx="7797460" cy="33652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bject 2"/>
          <p:cNvSpPr/>
          <p:nvPr/>
        </p:nvSpPr>
        <p:spPr>
          <a:xfrm>
            <a:off x="2194560" y="147600"/>
            <a:ext cx="3667320" cy="25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46">
                <a:solidFill>
                  <a:srgbClr val="000000"/>
                </a:solidFill>
                <a:latin typeface="Microsoft Sans Serif"/>
              </a:rPr>
              <a:t>Декомпозиция</a:t>
            </a:r>
            <a:r>
              <a:rPr lang="ru-RU" sz="1600" b="0" strike="noStrike" spc="1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21">
                <a:solidFill>
                  <a:srgbClr val="000000"/>
                </a:solidFill>
                <a:latin typeface="Microsoft Sans Serif"/>
              </a:rPr>
              <a:t>бэклога</a:t>
            </a:r>
            <a:r>
              <a:rPr lang="ru-RU" sz="1600" b="0" strike="noStrike" spc="1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7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ru-RU" sz="1600" b="0" strike="noStrike" spc="9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26">
                <a:solidFill>
                  <a:srgbClr val="000000"/>
                </a:solidFill>
                <a:latin typeface="Microsoft Sans Serif"/>
              </a:rPr>
              <a:t>его</a:t>
            </a:r>
            <a:r>
              <a:rPr lang="ru-RU" sz="1600" b="0" strike="noStrike" spc="9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элементы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grpSp>
        <p:nvGrpSpPr>
          <p:cNvPr id="208" name="object 3"/>
          <p:cNvGrpSpPr/>
          <p:nvPr/>
        </p:nvGrpSpPr>
        <p:grpSpPr>
          <a:xfrm>
            <a:off x="288360" y="899640"/>
            <a:ext cx="9624960" cy="3655440"/>
            <a:chOff x="288360" y="899640"/>
            <a:chExt cx="9624960" cy="3655440"/>
          </a:xfrm>
        </p:grpSpPr>
        <p:pic>
          <p:nvPicPr>
            <p:cNvPr id="209" name="object 4"/>
            <p:cNvPicPr/>
            <p:nvPr/>
          </p:nvPicPr>
          <p:blipFill>
            <a:blip r:embed="rId2"/>
            <a:stretch/>
          </p:blipFill>
          <p:spPr>
            <a:xfrm>
              <a:off x="288360" y="1685160"/>
              <a:ext cx="2116440" cy="1882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0" name="object 5"/>
            <p:cNvPicPr/>
            <p:nvPr/>
          </p:nvPicPr>
          <p:blipFill>
            <a:blip r:embed="rId3"/>
            <a:stretch/>
          </p:blipFill>
          <p:spPr>
            <a:xfrm>
              <a:off x="2340000" y="899640"/>
              <a:ext cx="7573320" cy="365544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object 2"/>
          <p:cNvSpPr/>
          <p:nvPr/>
        </p:nvSpPr>
        <p:spPr>
          <a:xfrm>
            <a:off x="1115280" y="644760"/>
            <a:ext cx="2844720" cy="2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35">
                <a:solidFill>
                  <a:srgbClr val="000000"/>
                </a:solidFill>
                <a:latin typeface="Microsoft Sans Serif"/>
              </a:rPr>
              <a:t>Загрузка</a:t>
            </a:r>
            <a:r>
              <a:rPr lang="ru-RU" sz="1600" b="0" strike="noStrike" spc="-6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32">
                <a:solidFill>
                  <a:srgbClr val="000000"/>
                </a:solidFill>
                <a:latin typeface="Microsoft Sans Serif"/>
              </a:rPr>
              <a:t>команд: типы работ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212" name="object 3"/>
          <p:cNvPicPr/>
          <p:nvPr/>
        </p:nvPicPr>
        <p:blipFill>
          <a:blip r:embed="rId2"/>
          <a:stretch/>
        </p:blipFill>
        <p:spPr>
          <a:xfrm>
            <a:off x="360000" y="1260000"/>
            <a:ext cx="8928000" cy="3419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object 2"/>
          <p:cNvSpPr/>
          <p:nvPr/>
        </p:nvSpPr>
        <p:spPr>
          <a:xfrm>
            <a:off x="1251000" y="237600"/>
            <a:ext cx="3037320" cy="25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12">
                <a:solidFill>
                  <a:srgbClr val="000000"/>
                </a:solidFill>
                <a:latin typeface="Microsoft Sans Serif"/>
              </a:rPr>
              <a:t>Мероприятия</a:t>
            </a:r>
            <a:r>
              <a:rPr lang="ru-RU" sz="1600" b="0" strike="noStrike" spc="-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стримов</a:t>
            </a:r>
            <a:r>
              <a:rPr lang="ru-RU" sz="1600" b="0" strike="noStrike" spc="9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7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ru-RU" sz="1600" b="0" strike="noStrike" spc="-1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32">
                <a:solidFill>
                  <a:srgbClr val="000000"/>
                </a:solidFill>
                <a:latin typeface="Microsoft Sans Serif"/>
              </a:rPr>
              <a:t>команд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215" name="Рисунок 214"/>
          <p:cNvPicPr/>
          <p:nvPr/>
        </p:nvPicPr>
        <p:blipFill>
          <a:blip r:embed="rId2"/>
          <a:stretch/>
        </p:blipFill>
        <p:spPr>
          <a:xfrm>
            <a:off x="828000" y="4566600"/>
            <a:ext cx="5678280" cy="33372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1EEF8F-AAB4-E0A6-77AE-18C8CA37B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00" y="876611"/>
            <a:ext cx="7626757" cy="40237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49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Немного истории</a:t>
            </a: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64760" y="747360"/>
            <a:ext cx="9075240" cy="223030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1" strike="noStrike" spc="-1" dirty="0">
                <a:solidFill>
                  <a:srgbClr val="202122"/>
                </a:solidFill>
                <a:latin typeface="Times New Roman"/>
                <a:ea typeface="Times New Roman"/>
              </a:rPr>
              <a:t>ВТБ - 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российский</a:t>
            </a:r>
            <a:r>
              <a:rPr lang="ru-RU" sz="1600" b="0" strike="noStrike" spc="-1" dirty="0">
                <a:solidFill>
                  <a:srgbClr val="202122"/>
                </a:solidFill>
                <a:latin typeface="Times New Roman"/>
                <a:ea typeface="Times New Roman"/>
              </a:rPr>
              <a:t> 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банк</a:t>
            </a:r>
            <a:r>
              <a:rPr lang="ru-RU" sz="1600" b="0" strike="noStrike" spc="-1" dirty="0">
                <a:solidFill>
                  <a:srgbClr val="202122"/>
                </a:solidFill>
                <a:latin typeface="Times New Roman"/>
                <a:ea typeface="Times New Roman"/>
              </a:rPr>
              <a:t> c государственным участием. Является головной структурой 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Группы ВТБ</a:t>
            </a:r>
            <a:r>
              <a:rPr lang="ru-RU" sz="1600" b="0" strike="noStrike" spc="-1" dirty="0">
                <a:solidFill>
                  <a:srgbClr val="202122"/>
                </a:solidFill>
                <a:latin typeface="Times New Roman"/>
                <a:ea typeface="Times New Roman"/>
              </a:rPr>
              <a:t>. </a:t>
            </a: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Финансовый конгломерат</a:t>
            </a:r>
            <a:r>
              <a:rPr lang="ru-RU" sz="1600" b="0" strike="noStrike" spc="-1" dirty="0">
                <a:solidFill>
                  <a:srgbClr val="202122"/>
                </a:solidFill>
                <a:latin typeface="Times New Roman"/>
                <a:ea typeface="Times New Roman"/>
              </a:rPr>
              <a:t>. 60,9 % акций принадлежит государству, остальные 39,1 % находятся в свободном обращении.</a:t>
            </a:r>
            <a:endParaRPr lang="ru-RU" sz="16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Банк был учрежден в октябре 1990 года при участии Государственного банка РСФСР и Министерства финансов – как Банк внешней торговли (Внешторгбанк). Цель его создания — обслуживание внешнеэкономических операций России и помощь в интеграции страны в мировую экономику. Уже в 1994 году банк стал 425-м в списке 1000 наиболее капитализированных банков в мире.</a:t>
            </a:r>
            <a:endParaRPr lang="ru-RU" sz="16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2004г. - приобретение Гута Банка.</a:t>
            </a:r>
            <a:endParaRPr lang="ru-RU" sz="16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2012г. - объединение с Банком Москвы.</a:t>
            </a:r>
            <a:endParaRPr lang="ru-RU" sz="16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2023г. - начало интеграции  Банком Открытие. </a:t>
            </a:r>
            <a:endParaRPr lang="ru-RU" sz="16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Сегодня ВТБ — второй по капитализации Банк в России. Финансовая экосистема ВТБ обеспечивает клиентов банка доступом ко всем банковским продуктам на самом высоком уровне. </a:t>
            </a:r>
            <a:endParaRPr lang="ru-RU" sz="16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&gt; 50 тыс. сотрудников                                  &gt;1,3 тыс. отделений в России</a:t>
            </a:r>
            <a:endParaRPr lang="ru-RU" sz="16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&gt; 1 млн клиентов юридических лиц           &gt;17 млн. клиентов физических лиц</a:t>
            </a:r>
            <a:endParaRPr lang="ru-RU" sz="16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ru-RU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ject 2"/>
          <p:cNvSpPr/>
          <p:nvPr/>
        </p:nvSpPr>
        <p:spPr>
          <a:xfrm>
            <a:off x="900000" y="360000"/>
            <a:ext cx="6049440" cy="2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21">
                <a:solidFill>
                  <a:srgbClr val="000000"/>
                </a:solidFill>
                <a:latin typeface="Microsoft Sans Serif"/>
              </a:rPr>
              <a:t>Инструменты</a:t>
            </a:r>
            <a:r>
              <a:rPr lang="ru-RU" sz="1600" b="0" strike="noStrike" spc="-26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12">
                <a:solidFill>
                  <a:srgbClr val="000000"/>
                </a:solidFill>
                <a:latin typeface="Microsoft Sans Serif"/>
              </a:rPr>
              <a:t>управления  производственным процессом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217" name="object 3"/>
          <p:cNvPicPr/>
          <p:nvPr/>
        </p:nvPicPr>
        <p:blipFill>
          <a:blip r:embed="rId2"/>
          <a:stretch/>
        </p:blipFill>
        <p:spPr>
          <a:xfrm>
            <a:off x="3060000" y="1206720"/>
            <a:ext cx="6498000" cy="3417840"/>
          </a:xfrm>
          <a:prstGeom prst="rect">
            <a:avLst/>
          </a:prstGeom>
          <a:ln w="0">
            <a:noFill/>
          </a:ln>
        </p:spPr>
      </p:pic>
      <p:sp>
        <p:nvSpPr>
          <p:cNvPr id="218" name="TextBox 217"/>
          <p:cNvSpPr txBox="1"/>
          <p:nvPr/>
        </p:nvSpPr>
        <p:spPr>
          <a:xfrm>
            <a:off x="900000" y="1836000"/>
            <a:ext cx="18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XO Oriel"/>
              </a:rPr>
              <a:t>JIRA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900000" y="3816000"/>
            <a:ext cx="18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XO Oriel"/>
              </a:rPr>
              <a:t>Confluence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241200" y="244440"/>
            <a:ext cx="8863920" cy="49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Преимущество методологии</a:t>
            </a: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178677" y="836335"/>
            <a:ext cx="7058160" cy="3600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600"/>
              </a:spcBef>
              <a:buClr>
                <a:srgbClr val="333333"/>
              </a:buClr>
              <a:buFont typeface="Arial"/>
              <a:buChar char="•"/>
            </a:pPr>
            <a:r>
              <a:rPr lang="ru-RU" sz="1200" b="1" strike="noStrike" spc="-1" dirty="0">
                <a:solidFill>
                  <a:srgbClr val="333333"/>
                </a:solidFill>
                <a:latin typeface="IBM Plex Sans"/>
              </a:rPr>
              <a:t>Обеспечивается максимальная гибкость процессов.</a:t>
            </a:r>
          </a:p>
          <a:p>
            <a:pPr marL="12600" indent="0">
              <a:lnSpc>
                <a:spcPct val="100000"/>
              </a:lnSpc>
              <a:spcBef>
                <a:spcPts val="600"/>
              </a:spcBef>
              <a:buClr>
                <a:srgbClr val="333333"/>
              </a:buClr>
              <a:buNone/>
            </a:pPr>
            <a:r>
              <a:rPr lang="ru-RU" sz="1100" dirty="0">
                <a:solidFill>
                  <a:srgbClr val="333333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</a:rPr>
              <a:t>Компания полностью открыта к любым изменениям, что позволяет оперативно учитывать новые требования клиента и реагировать на действия конкурентов, работая в условиях неопределенности.</a:t>
            </a:r>
            <a:endParaRPr lang="ru-RU" sz="1200" b="1" strike="noStrike" spc="-1" dirty="0">
              <a:solidFill>
                <a:srgbClr val="000000"/>
              </a:solidFill>
              <a:latin typeface="XO Oriel"/>
            </a:endParaRPr>
          </a:p>
          <a:p>
            <a:pPr indent="0">
              <a:lnSpc>
                <a:spcPct val="100000"/>
              </a:lnSpc>
              <a:spcBef>
                <a:spcPts val="600"/>
              </a:spcBef>
              <a:buClr>
                <a:srgbClr val="333333"/>
              </a:buClr>
              <a:buFont typeface="Arial"/>
              <a:buChar char="•"/>
            </a:pPr>
            <a:r>
              <a:rPr lang="ru-RU" sz="1200" b="1" strike="noStrike" spc="-1" dirty="0">
                <a:solidFill>
                  <a:srgbClr val="333333"/>
                </a:solidFill>
                <a:latin typeface="IBM Plex Sans"/>
              </a:rPr>
              <a:t>Снижается вероятность провала.</a:t>
            </a: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2250"/>
              </a:spcAft>
              <a:buNone/>
            </a:pPr>
            <a:r>
              <a:rPr lang="ru-RU" sz="1100" dirty="0">
                <a:solidFill>
                  <a:srgbClr val="333333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</a:rPr>
              <a:t>Каждый короткий этап завершается тщательным анализом проделанной работы и ознакомлением клиента с результатами. Таким образом команда своевременно исправляет возникающие в процессе недочеты, что гарантирует выпуск востребованного продукта.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spcBef>
                <a:spcPts val="600"/>
              </a:spcBef>
              <a:buClr>
                <a:srgbClr val="333333"/>
              </a:buClr>
              <a:buFont typeface="Arial"/>
              <a:buChar char="•"/>
            </a:pPr>
            <a:r>
              <a:rPr lang="ru-RU" sz="1200" b="1" strike="noStrike" spc="-1" dirty="0">
                <a:solidFill>
                  <a:srgbClr val="333333"/>
                </a:solidFill>
                <a:latin typeface="IBM Plex Sans"/>
              </a:rPr>
              <a:t>Практически исключается срыв сроков.</a:t>
            </a:r>
          </a:p>
          <a:p>
            <a:pPr marL="12600" indent="0">
              <a:lnSpc>
                <a:spcPct val="100000"/>
              </a:lnSpc>
              <a:spcBef>
                <a:spcPts val="600"/>
              </a:spcBef>
              <a:buClr>
                <a:srgbClr val="333333"/>
              </a:buClr>
              <a:buNone/>
            </a:pPr>
            <a:r>
              <a:rPr lang="ru-RU" sz="1100" dirty="0">
                <a:solidFill>
                  <a:srgbClr val="333333"/>
                </a:solidFill>
                <a:latin typeface="IBM Plex Sans" panose="020B0503050203000203" pitchFamily="34" charset="0"/>
                <a:ea typeface="Times New Roman" panose="02020603050405020304" pitchFamily="18" charset="0"/>
              </a:rPr>
              <a:t>Так как</a:t>
            </a:r>
            <a:r>
              <a:rPr lang="ru-RU" sz="1100" dirty="0">
                <a:solidFill>
                  <a:srgbClr val="333333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</a:rPr>
              <a:t> нет четкого плана, сроки легко адаптируются под изменившиеся обстоятельства. В частности, возможен и вовсе отказ от каких-то заявленных ранее функций, если требуется выпуск продукта точно в срок.</a:t>
            </a:r>
            <a:endParaRPr lang="ru-RU" sz="1200" b="1" strike="noStrike" spc="-1" dirty="0">
              <a:solidFill>
                <a:srgbClr val="000000"/>
              </a:solidFill>
              <a:latin typeface="XO Oriel"/>
            </a:endParaRPr>
          </a:p>
          <a:p>
            <a:pPr indent="0">
              <a:lnSpc>
                <a:spcPct val="100000"/>
              </a:lnSpc>
              <a:spcBef>
                <a:spcPts val="600"/>
              </a:spcBef>
              <a:buClr>
                <a:srgbClr val="333333"/>
              </a:buClr>
              <a:buFont typeface="Arial"/>
              <a:buChar char="•"/>
            </a:pPr>
            <a:r>
              <a:rPr lang="ru-RU" sz="1200" b="1" strike="noStrike" spc="-1" dirty="0">
                <a:solidFill>
                  <a:srgbClr val="333333"/>
                </a:solidFill>
                <a:latin typeface="IBM Plex Sans"/>
              </a:rPr>
              <a:t>Команда максимально вовлекается в работу.</a:t>
            </a:r>
          </a:p>
          <a:p>
            <a:pPr marL="12600" indent="0">
              <a:lnSpc>
                <a:spcPct val="100000"/>
              </a:lnSpc>
              <a:spcBef>
                <a:spcPts val="600"/>
              </a:spcBef>
              <a:buClr>
                <a:srgbClr val="333333"/>
              </a:buClr>
              <a:buNone/>
            </a:pPr>
            <a:r>
              <a:rPr lang="ru-RU" sz="1100" dirty="0">
                <a:solidFill>
                  <a:srgbClr val="333333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</a:rPr>
              <a:t>Сплоченное и постоянное взаимодействие руководителей с подчиненными, а также отсутствие микроменеджмента позволяют повысить эффективность каждого сотрудника. Разработчики при этом наглядно видят свое влияние на проект.</a:t>
            </a:r>
            <a:endParaRPr lang="ru-RU" sz="1200" b="1" strike="noStrike" spc="-1" dirty="0">
              <a:solidFill>
                <a:srgbClr val="000000"/>
              </a:solidFill>
              <a:latin typeface="XO Oriel"/>
            </a:endParaRPr>
          </a:p>
          <a:p>
            <a:pPr indent="0">
              <a:lnSpc>
                <a:spcPct val="100000"/>
              </a:lnSpc>
              <a:spcBef>
                <a:spcPts val="600"/>
              </a:spcBef>
              <a:buClr>
                <a:srgbClr val="333333"/>
              </a:buClr>
              <a:buFont typeface="Arial"/>
              <a:buChar char="•"/>
            </a:pPr>
            <a:r>
              <a:rPr lang="ru-RU" sz="1200" b="1" strike="noStrike" spc="-1" dirty="0">
                <a:solidFill>
                  <a:srgbClr val="333333"/>
                </a:solidFill>
                <a:latin typeface="IBM Plex Sans"/>
              </a:rPr>
              <a:t>Персонал быстрее реагирует на возникающие проблемы.</a:t>
            </a:r>
          </a:p>
          <a:p>
            <a:pPr marL="12600" indent="0">
              <a:lnSpc>
                <a:spcPct val="100000"/>
              </a:lnSpc>
              <a:spcBef>
                <a:spcPts val="600"/>
              </a:spcBef>
              <a:buClr>
                <a:srgbClr val="333333"/>
              </a:buClr>
              <a:buNone/>
            </a:pPr>
            <a:r>
              <a:rPr lang="ru-RU" sz="1100" dirty="0">
                <a:solidFill>
                  <a:srgbClr val="333333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</a:rPr>
              <a:t>При появлении в программе бага он оперативно устраняется в следующем цикле. Отпадает необходимость в полной переделке проекта и сдвига сроков из-за одной-единственной ошибки.</a:t>
            </a:r>
            <a:endParaRPr lang="ru-RU" sz="1200" b="1" strike="noStrike" spc="-1" dirty="0">
              <a:solidFill>
                <a:srgbClr val="000000"/>
              </a:solidFill>
              <a:latin typeface="XO Oriel"/>
            </a:endParaRPr>
          </a:p>
          <a:p>
            <a:pPr indent="0">
              <a:lnSpc>
                <a:spcPct val="100000"/>
              </a:lnSpc>
              <a:spcBef>
                <a:spcPts val="600"/>
              </a:spcBef>
              <a:buClr>
                <a:srgbClr val="333333"/>
              </a:buClr>
              <a:buFont typeface="Arial"/>
              <a:buChar char="•"/>
            </a:pPr>
            <a:r>
              <a:rPr lang="ru-RU" sz="1200" b="1" strike="noStrike" spc="-1" dirty="0">
                <a:solidFill>
                  <a:srgbClr val="333333"/>
                </a:solidFill>
                <a:latin typeface="IBM Plex Sans"/>
              </a:rPr>
              <a:t>Минимизируются рутинные действия.</a:t>
            </a:r>
            <a:endParaRPr lang="ru-RU" sz="1200" b="1" spc="-1" dirty="0">
              <a:solidFill>
                <a:srgbClr val="000000"/>
              </a:solidFill>
              <a:latin typeface="XO Oriel"/>
            </a:endParaRPr>
          </a:p>
          <a:p>
            <a:pPr indent="0">
              <a:lnSpc>
                <a:spcPct val="100000"/>
              </a:lnSpc>
              <a:spcBef>
                <a:spcPts val="600"/>
              </a:spcBef>
              <a:buClr>
                <a:srgbClr val="333333"/>
              </a:buClr>
              <a:buNone/>
            </a:pPr>
            <a:r>
              <a:rPr lang="ru-RU" sz="1100" dirty="0">
                <a:solidFill>
                  <a:srgbClr val="333333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</a:rPr>
              <a:t>На составление документации уходит меньше времени. 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buNone/>
            </a:pPr>
            <a:endParaRPr lang="ru-RU" sz="2400" b="0" strike="noStrike" spc="-1" dirty="0">
              <a:solidFill>
                <a:srgbClr val="000000"/>
              </a:solidFill>
              <a:latin typeface="XO Oriel"/>
            </a:endParaRPr>
          </a:p>
          <a:p>
            <a:pPr indent="0">
              <a:lnSpc>
                <a:spcPct val="100000"/>
              </a:lnSpc>
              <a:buNone/>
            </a:pPr>
            <a:endParaRPr lang="ru-RU" sz="1800" b="0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851320" cy="49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3200" b="0" strike="noStrike" spc="-1">
                <a:solidFill>
                  <a:srgbClr val="000000"/>
                </a:solidFill>
                <a:latin typeface="Microsoft JhengHei"/>
                <a:ea typeface="Microsoft JhengHei"/>
              </a:rPr>
              <a:t>Недостатки</a:t>
            </a: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ubTitle"/>
          </p:nvPr>
        </p:nvSpPr>
        <p:spPr>
          <a:xfrm>
            <a:off x="360000" y="900000"/>
            <a:ext cx="7058160" cy="3292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-216000">
              <a:buClr>
                <a:srgbClr val="333333"/>
              </a:buClr>
              <a:buFont typeface="Arial"/>
              <a:buChar char="•"/>
            </a:pPr>
            <a:r>
              <a:rPr lang="ru-RU" sz="1200" b="1" strike="noStrike" spc="-1" dirty="0">
                <a:solidFill>
                  <a:srgbClr val="333333"/>
                </a:solidFill>
                <a:latin typeface="IBM Plex Sans"/>
              </a:rPr>
              <a:t>Отсутствуют четкая структура и план проекта.</a:t>
            </a:r>
            <a:endParaRPr lang="en-US" sz="1200" b="1" spc="-1" dirty="0">
              <a:solidFill>
                <a:srgbClr val="333333"/>
              </a:solidFill>
              <a:latin typeface="IBM Plex Sans"/>
            </a:endParaRPr>
          </a:p>
          <a:p>
            <a:pPr marL="12600" indent="0">
              <a:buClr>
                <a:srgbClr val="333333"/>
              </a:buClr>
              <a:buNone/>
            </a:pPr>
            <a:r>
              <a:rPr lang="ru-RU" sz="1100" dirty="0">
                <a:solidFill>
                  <a:srgbClr val="333333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</a:rPr>
              <a:t>Фактический результат может отличаться от изначально задуманного. Этот момент имеет отрицательный оттенок в большей степени для клиента, ценящего прежде всего определенность и строгое соблюдение требований. Таким заказчиком может являться гос. структура.</a:t>
            </a:r>
            <a:endParaRPr lang="ru-RU" sz="1100" b="0" strike="noStrike" spc="-1" dirty="0">
              <a:solidFill>
                <a:srgbClr val="000000"/>
              </a:solidFill>
              <a:latin typeface="XO Oriel"/>
            </a:endParaRPr>
          </a:p>
          <a:p>
            <a:pPr indent="-216000">
              <a:buClr>
                <a:srgbClr val="333333"/>
              </a:buClr>
              <a:buFont typeface="Arial"/>
              <a:buChar char="•"/>
            </a:pPr>
            <a:r>
              <a:rPr lang="ru-RU" sz="1200" b="1" strike="noStrike" spc="-1" dirty="0">
                <a:solidFill>
                  <a:srgbClr val="333333"/>
                </a:solidFill>
                <a:latin typeface="IBM Plex Sans"/>
              </a:rPr>
              <a:t>Требуется постоянное взаимодействие с клиентом.</a:t>
            </a:r>
          </a:p>
          <a:p>
            <a:pPr marL="12600" indent="0">
              <a:buClr>
                <a:srgbClr val="333333"/>
              </a:buClr>
              <a:buNone/>
            </a:pPr>
            <a:r>
              <a:rPr lang="ru-RU" sz="1100" kern="0" dirty="0">
                <a:solidFill>
                  <a:srgbClr val="333333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необходимо, чтобы своевременно вносить правки и оценивать промежуточные результаты</a:t>
            </a:r>
            <a:endParaRPr lang="ru-RU" sz="1100" b="0" strike="noStrike" spc="-1" dirty="0">
              <a:solidFill>
                <a:srgbClr val="000000"/>
              </a:solidFill>
              <a:latin typeface="XO Oriel"/>
            </a:endParaRPr>
          </a:p>
          <a:p>
            <a:pPr indent="-216000">
              <a:buClr>
                <a:srgbClr val="333333"/>
              </a:buClr>
              <a:buFont typeface="Arial"/>
              <a:buChar char="•"/>
            </a:pPr>
            <a:r>
              <a:rPr lang="ru-RU" sz="1200" b="1" strike="noStrike" spc="-1" dirty="0">
                <a:solidFill>
                  <a:srgbClr val="333333"/>
                </a:solidFill>
                <a:latin typeface="IBM Plex Sans"/>
              </a:rPr>
              <a:t>Все процессы завязаны на команду.</a:t>
            </a:r>
          </a:p>
          <a:p>
            <a:pPr marL="12600" indent="0">
              <a:buClr>
                <a:srgbClr val="333333"/>
              </a:buClr>
              <a:buNone/>
            </a:pPr>
            <a:r>
              <a:rPr lang="ru-RU" sz="1100" dirty="0">
                <a:solidFill>
                  <a:srgbClr val="333333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</a:rPr>
              <a:t>Возникают трудности при необходимости замены одного из членов команды, так как нового участника придется подробнейшим образом информировать о результатах всех прошедших циклов.</a:t>
            </a:r>
            <a:endParaRPr lang="ru-RU" sz="1200" b="1" strike="noStrike" spc="-1" dirty="0">
              <a:solidFill>
                <a:srgbClr val="000000"/>
              </a:solidFill>
              <a:latin typeface="XO Oriel"/>
            </a:endParaRPr>
          </a:p>
          <a:p>
            <a:pPr indent="-216000">
              <a:buClr>
                <a:srgbClr val="333333"/>
              </a:buClr>
              <a:buFont typeface="Arial"/>
              <a:buChar char="•"/>
            </a:pPr>
            <a:r>
              <a:rPr lang="ru-RU" sz="1200" b="1" strike="noStrike" spc="-1" dirty="0">
                <a:solidFill>
                  <a:srgbClr val="333333"/>
                </a:solidFill>
                <a:latin typeface="IBM Plex Sans"/>
              </a:rPr>
              <a:t>Компания слишком сфокусирована на деталях.</a:t>
            </a:r>
          </a:p>
          <a:p>
            <a:pPr marL="12600" indent="0">
              <a:buClr>
                <a:srgbClr val="333333"/>
              </a:buClr>
              <a:buNone/>
            </a:pPr>
            <a:r>
              <a:rPr lang="ru-RU" sz="1100" dirty="0">
                <a:solidFill>
                  <a:srgbClr val="333333"/>
                </a:solidFill>
                <a:effectLst/>
                <a:latin typeface="IBM Plex Sans" panose="020B0503050203000203" pitchFamily="34" charset="0"/>
                <a:ea typeface="Times New Roman" panose="02020603050405020304" pitchFamily="18" charset="0"/>
              </a:rPr>
              <a:t>Постоянно внося дополнения и исправления в разрабатываемый продукт, команда рискует потерять глобальный ориентир всего проекта.</a:t>
            </a:r>
            <a:endParaRPr lang="ru-RU" sz="1100" b="1" strike="noStrike" spc="-1" dirty="0">
              <a:solidFill>
                <a:srgbClr val="000000"/>
              </a:solidFill>
              <a:latin typeface="XO Oriel"/>
            </a:endParaRPr>
          </a:p>
          <a:p>
            <a:pPr indent="-216000">
              <a:buClr>
                <a:srgbClr val="333333"/>
              </a:buClr>
              <a:buFont typeface="Arial"/>
              <a:buChar char="•"/>
            </a:pPr>
            <a:r>
              <a:rPr lang="ru-RU" sz="1200" b="1" strike="noStrike" spc="-1" dirty="0">
                <a:solidFill>
                  <a:srgbClr val="333333"/>
                </a:solidFill>
                <a:latin typeface="IBM Plex Sans"/>
              </a:rPr>
              <a:t>Риск переделывания большой части работы.</a:t>
            </a:r>
            <a:endParaRPr lang="ru-RU" sz="1200" b="1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393840" y="244440"/>
            <a:ext cx="8863920" cy="369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Microsoft Sans Serif"/>
              </a:rPr>
              <a:t>Источники:</a:t>
            </a:r>
            <a:endParaRPr lang="ru-RU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ubTitle"/>
          </p:nvPr>
        </p:nvSpPr>
        <p:spPr>
          <a:xfrm>
            <a:off x="376920" y="930240"/>
            <a:ext cx="8246160" cy="738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6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https://ru.wikipedia.org/wiki/%D0%91%D0%B0%D0%BD%D0%BA_%D0%92%D0%A2%D0%91</a:t>
            </a: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 (история банка и фото офиса).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Консультация участника процесса разработки в Банке.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93840" y="2378160"/>
            <a:ext cx="9075240" cy="615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ru-RU" sz="4000" b="0" strike="noStrike" spc="-1">
                <a:solidFill>
                  <a:srgbClr val="000000"/>
                </a:solidFill>
                <a:latin typeface="Calibri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360" y="226800"/>
            <a:ext cx="9075240" cy="90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Головной офис в Москве</a:t>
            </a:r>
          </a:p>
        </p:txBody>
      </p:sp>
      <p:pic>
        <p:nvPicPr>
          <p:cNvPr id="171" name="Рисунок 3"/>
          <p:cNvPicPr/>
          <p:nvPr/>
        </p:nvPicPr>
        <p:blipFill>
          <a:blip r:embed="rId2"/>
          <a:stretch/>
        </p:blipFill>
        <p:spPr>
          <a:xfrm>
            <a:off x="2908440" y="777960"/>
            <a:ext cx="3913560" cy="4443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bject 2"/>
          <p:cNvSpPr/>
          <p:nvPr/>
        </p:nvSpPr>
        <p:spPr>
          <a:xfrm>
            <a:off x="1281600" y="380160"/>
            <a:ext cx="7146720" cy="25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Производственный</a:t>
            </a:r>
            <a:r>
              <a:rPr lang="ru-RU" sz="1600" b="0" strike="noStrike" spc="-1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процесс</a:t>
            </a:r>
            <a:r>
              <a:rPr lang="ru-RU" sz="1600" b="0" strike="noStrike" spc="18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является</a:t>
            </a:r>
            <a:r>
              <a:rPr lang="ru-RU" sz="1600" b="0" strike="noStrike" spc="1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12">
                <a:solidFill>
                  <a:srgbClr val="000000"/>
                </a:solidFill>
                <a:latin typeface="Microsoft Sans Serif"/>
              </a:rPr>
              <a:t>частью</a:t>
            </a:r>
            <a:r>
              <a:rPr lang="ru-RU" sz="1600" b="0" strike="noStrike" spc="9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12">
                <a:solidFill>
                  <a:srgbClr val="000000"/>
                </a:solidFill>
                <a:latin typeface="Microsoft Sans Serif"/>
              </a:rPr>
              <a:t>новой</a:t>
            </a:r>
            <a:r>
              <a:rPr lang="ru-RU" sz="1600" b="0" strike="noStrike" spc="1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26">
                <a:solidFill>
                  <a:srgbClr val="000000"/>
                </a:solidFill>
                <a:latin typeface="Microsoft Sans Serif"/>
              </a:rPr>
              <a:t>модели</a:t>
            </a:r>
            <a:r>
              <a:rPr lang="ru-RU" sz="1600" b="0" strike="noStrike" spc="9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12">
                <a:solidFill>
                  <a:srgbClr val="000000"/>
                </a:solidFill>
                <a:latin typeface="Microsoft Sans Serif"/>
              </a:rPr>
              <a:t>ИТ</a:t>
            </a:r>
            <a:r>
              <a:rPr lang="ru-RU" sz="1600" b="0" strike="noStrike" spc="45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32">
                <a:solidFill>
                  <a:srgbClr val="000000"/>
                </a:solidFill>
                <a:latin typeface="Microsoft Sans Serif"/>
              </a:rPr>
              <a:t>разработки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173" name="object 3"/>
          <p:cNvPicPr/>
          <p:nvPr/>
        </p:nvPicPr>
        <p:blipFill>
          <a:blip r:embed="rId2"/>
          <a:stretch/>
        </p:blipFill>
        <p:spPr>
          <a:xfrm>
            <a:off x="1071000" y="927000"/>
            <a:ext cx="7526520" cy="3790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object 2"/>
          <p:cNvSpPr/>
          <p:nvPr/>
        </p:nvSpPr>
        <p:spPr>
          <a:xfrm>
            <a:off x="360000" y="180000"/>
            <a:ext cx="4911120" cy="2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12">
                <a:solidFill>
                  <a:srgbClr val="000000"/>
                </a:solidFill>
                <a:latin typeface="Microsoft Sans Serif"/>
              </a:rPr>
              <a:t>Основные</a:t>
            </a:r>
            <a:r>
              <a:rPr lang="ru-RU" sz="1600" b="0" strike="noStrike" spc="-60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принципы модели ИТ производства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175" name="object 3"/>
          <p:cNvPicPr/>
          <p:nvPr/>
        </p:nvPicPr>
        <p:blipFill>
          <a:blip r:embed="rId2"/>
          <a:stretch/>
        </p:blipFill>
        <p:spPr>
          <a:xfrm>
            <a:off x="209880" y="574200"/>
            <a:ext cx="9202320" cy="2135160"/>
          </a:xfrm>
          <a:prstGeom prst="rect">
            <a:avLst/>
          </a:prstGeom>
          <a:ln w="0">
            <a:noFill/>
          </a:ln>
        </p:spPr>
      </p:pic>
      <p:pic>
        <p:nvPicPr>
          <p:cNvPr id="176" name="object 4"/>
          <p:cNvPicPr/>
          <p:nvPr/>
        </p:nvPicPr>
        <p:blipFill>
          <a:blip r:embed="rId3"/>
          <a:stretch/>
        </p:blipFill>
        <p:spPr>
          <a:xfrm>
            <a:off x="217080" y="2776320"/>
            <a:ext cx="7162560" cy="240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bject 2"/>
          <p:cNvSpPr/>
          <p:nvPr/>
        </p:nvSpPr>
        <p:spPr>
          <a:xfrm>
            <a:off x="986760" y="101880"/>
            <a:ext cx="3421800" cy="25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Этапы</a:t>
            </a:r>
            <a:r>
              <a:rPr lang="ru-RU" sz="1600" b="0" strike="noStrike" spc="-32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21">
                <a:solidFill>
                  <a:srgbClr val="000000"/>
                </a:solidFill>
                <a:latin typeface="Microsoft Sans Serif"/>
              </a:rPr>
              <a:t>производственного</a:t>
            </a: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12">
                <a:solidFill>
                  <a:srgbClr val="000000"/>
                </a:solidFill>
                <a:latin typeface="Microsoft Sans Serif"/>
              </a:rPr>
              <a:t>процесса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grpSp>
        <p:nvGrpSpPr>
          <p:cNvPr id="178" name="object 3"/>
          <p:cNvGrpSpPr/>
          <p:nvPr/>
        </p:nvGrpSpPr>
        <p:grpSpPr>
          <a:xfrm>
            <a:off x="321480" y="653040"/>
            <a:ext cx="8318520" cy="4386960"/>
            <a:chOff x="321480" y="653040"/>
            <a:chExt cx="8318520" cy="4386960"/>
          </a:xfrm>
        </p:grpSpPr>
        <p:pic>
          <p:nvPicPr>
            <p:cNvPr id="179" name="object 4"/>
            <p:cNvPicPr/>
            <p:nvPr/>
          </p:nvPicPr>
          <p:blipFill>
            <a:blip r:embed="rId2"/>
            <a:stretch/>
          </p:blipFill>
          <p:spPr>
            <a:xfrm>
              <a:off x="442080" y="653040"/>
              <a:ext cx="8197920" cy="41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0" name="object 5"/>
            <p:cNvPicPr/>
            <p:nvPr/>
          </p:nvPicPr>
          <p:blipFill>
            <a:blip r:embed="rId3"/>
            <a:stretch/>
          </p:blipFill>
          <p:spPr>
            <a:xfrm>
              <a:off x="321480" y="4687200"/>
              <a:ext cx="7996680" cy="35280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 2"/>
          <p:cNvSpPr/>
          <p:nvPr/>
        </p:nvSpPr>
        <p:spPr>
          <a:xfrm>
            <a:off x="1041480" y="232560"/>
            <a:ext cx="4358520" cy="2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1">
                <a:solidFill>
                  <a:srgbClr val="000000"/>
                </a:solidFill>
                <a:latin typeface="Microsoft Sans Serif"/>
              </a:rPr>
              <a:t>Бэклоги спринтов и суперспринтов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182" name="object 3"/>
          <p:cNvPicPr/>
          <p:nvPr/>
        </p:nvPicPr>
        <p:blipFill>
          <a:blip r:embed="rId2"/>
          <a:stretch/>
        </p:blipFill>
        <p:spPr>
          <a:xfrm>
            <a:off x="559440" y="899640"/>
            <a:ext cx="8265600" cy="395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object 2"/>
          <p:cNvSpPr/>
          <p:nvPr/>
        </p:nvSpPr>
        <p:spPr>
          <a:xfrm>
            <a:off x="2546280" y="237600"/>
            <a:ext cx="4293720" cy="2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32">
                <a:solidFill>
                  <a:srgbClr val="000000"/>
                </a:solidFill>
                <a:latin typeface="Microsoft Sans Serif"/>
              </a:rPr>
              <a:t>Критерии</a:t>
            </a: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26">
                <a:solidFill>
                  <a:srgbClr val="000000"/>
                </a:solidFill>
                <a:latin typeface="Microsoft Sans Serif"/>
              </a:rPr>
              <a:t>качества</a:t>
            </a:r>
            <a:r>
              <a:rPr lang="ru-RU" sz="1600" b="0" strike="noStrike" spc="-12">
                <a:solidFill>
                  <a:srgbClr val="000000"/>
                </a:solidFill>
                <a:latin typeface="Microsoft Sans Serif"/>
              </a:rPr>
              <a:t> реализации Историй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184" name="object 3"/>
          <p:cNvPicPr/>
          <p:nvPr/>
        </p:nvPicPr>
        <p:blipFill>
          <a:blip r:embed="rId2"/>
          <a:stretch/>
        </p:blipFill>
        <p:spPr>
          <a:xfrm>
            <a:off x="506880" y="1282320"/>
            <a:ext cx="8075520" cy="3197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ject 2"/>
          <p:cNvSpPr/>
          <p:nvPr/>
        </p:nvSpPr>
        <p:spPr>
          <a:xfrm>
            <a:off x="1058040" y="147600"/>
            <a:ext cx="4863600" cy="25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Ведение</a:t>
            </a:r>
            <a:r>
              <a:rPr lang="ru-RU" sz="1600" b="0" strike="noStrike" spc="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32">
                <a:solidFill>
                  <a:srgbClr val="000000"/>
                </a:solidFill>
                <a:latin typeface="Microsoft Sans Serif"/>
              </a:rPr>
              <a:t>разработки</a:t>
            </a:r>
            <a:r>
              <a:rPr lang="ru-RU" sz="1600" b="0" strike="noStrike" spc="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21">
                <a:solidFill>
                  <a:srgbClr val="000000"/>
                </a:solidFill>
                <a:latin typeface="Microsoft Sans Serif"/>
              </a:rPr>
              <a:t>Спринтами</a:t>
            </a:r>
            <a:r>
              <a:rPr lang="ru-RU" sz="1600" b="0" strike="noStrike" spc="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7">
                <a:solidFill>
                  <a:srgbClr val="000000"/>
                </a:solidFill>
                <a:latin typeface="Microsoft Sans Serif"/>
              </a:rPr>
              <a:t>и</a:t>
            </a:r>
            <a:r>
              <a:rPr lang="ru-RU" sz="1600" b="0" strike="noStrike" spc="4">
                <a:solidFill>
                  <a:srgbClr val="000000"/>
                </a:solidFill>
                <a:latin typeface="Microsoft Sans Serif"/>
              </a:rPr>
              <a:t> </a:t>
            </a:r>
            <a:r>
              <a:rPr lang="ru-RU" sz="1600" b="0" strike="noStrike" spc="-15">
                <a:solidFill>
                  <a:srgbClr val="000000"/>
                </a:solidFill>
                <a:latin typeface="Microsoft Sans Serif"/>
              </a:rPr>
              <a:t>Суперспринтами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186" name="object 3"/>
          <p:cNvPicPr/>
          <p:nvPr/>
        </p:nvPicPr>
        <p:blipFill>
          <a:blip r:embed="rId2"/>
          <a:stretch/>
        </p:blipFill>
        <p:spPr>
          <a:xfrm>
            <a:off x="515880" y="767880"/>
            <a:ext cx="8421480" cy="423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2644</TotalTime>
  <Words>643</Words>
  <Application>Microsoft Office PowerPoint</Application>
  <PresentationFormat>Произвольный</PresentationFormat>
  <Paragraphs>61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24</vt:i4>
      </vt:variant>
    </vt:vector>
  </HeadingPairs>
  <TitlesOfParts>
    <vt:vector size="38" baseType="lpstr">
      <vt:lpstr>Microsoft JhengHei</vt:lpstr>
      <vt:lpstr>Arial</vt:lpstr>
      <vt:lpstr>Calibri</vt:lpstr>
      <vt:lpstr>IBM Plex Sans</vt:lpstr>
      <vt:lpstr>Microsoft Sans Serif</vt:lpstr>
      <vt:lpstr>StarSymbol</vt:lpstr>
      <vt:lpstr>Symbol</vt:lpstr>
      <vt:lpstr>Times New Roman</vt:lpstr>
      <vt:lpstr>Wingdings</vt:lpstr>
      <vt:lpstr>XO Oriel</vt:lpstr>
      <vt:lpstr>Office Theme</vt:lpstr>
      <vt:lpstr>Office Theme</vt:lpstr>
      <vt:lpstr>Office Theme</vt:lpstr>
      <vt:lpstr>Office Theme</vt:lpstr>
      <vt:lpstr>Этапы разработки программного  обеспечения. Методология банка ВТБ.</vt:lpstr>
      <vt:lpstr>Немного истории</vt:lpstr>
      <vt:lpstr>Головной офис в Москве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Преимущество методологии</vt:lpstr>
      <vt:lpstr>Недостатки</vt:lpstr>
      <vt:lpstr>Источники: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Этапы разработки программного  обеспечения</dc:title>
  <dc:subject/>
  <dc:creator>DNS</dc:creator>
  <dc:description/>
  <cp:lastModifiedBy>Denis Alekseev</cp:lastModifiedBy>
  <cp:revision>15</cp:revision>
  <dcterms:created xsi:type="dcterms:W3CDTF">2024-01-30T12:30:02Z</dcterms:created>
  <dcterms:modified xsi:type="dcterms:W3CDTF">2024-02-21T16:19:01Z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2024-01-30T00:00:00Z</vt:filetime>
  </property>
  <property fmtid="{D5CDD505-2E9C-101B-9397-08002B2CF9AE}" pid="3" name="Creator">
    <vt:lpwstr>Presentation</vt:lpwstr>
  </property>
  <property fmtid="{D5CDD505-2E9C-101B-9397-08002B2CF9AE}" pid="4" name="LastSaved">
    <vt:filetime>2024-01-30T00:00:00Z</vt:filetime>
  </property>
  <property fmtid="{D5CDD505-2E9C-101B-9397-08002B2CF9AE}" pid="5" name="PresentationFormat">
    <vt:lpwstr>Произвольный</vt:lpwstr>
  </property>
  <property fmtid="{D5CDD505-2E9C-101B-9397-08002B2CF9AE}" pid="6" name="Slides">
    <vt:i4>24</vt:i4>
  </property>
</Properties>
</file>